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57" r:id="rId5"/>
    <p:sldId id="273" r:id="rId6"/>
    <p:sldId id="274" r:id="rId7"/>
    <p:sldId id="258" r:id="rId8"/>
    <p:sldId id="259" r:id="rId9"/>
    <p:sldId id="275" r:id="rId10"/>
    <p:sldId id="276" r:id="rId11"/>
    <p:sldId id="277" r:id="rId12"/>
    <p:sldId id="260" r:id="rId13"/>
    <p:sldId id="267" r:id="rId14"/>
    <p:sldId id="261" r:id="rId15"/>
    <p:sldId id="262" r:id="rId16"/>
    <p:sldId id="268" r:id="rId17"/>
    <p:sldId id="263" r:id="rId18"/>
    <p:sldId id="269" r:id="rId19"/>
    <p:sldId id="264" r:id="rId20"/>
    <p:sldId id="265" r:id="rId21"/>
    <p:sldId id="270"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69" d="100"/>
          <a:sy n="69"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DCE7-C20F-F9B9-8101-529C60BEF0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CD20EA-C0DC-3DED-3AE4-7F54CB65C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4A9456-2A59-1267-0146-85C4BED23117}"/>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5" name="Footer Placeholder 4">
            <a:extLst>
              <a:ext uri="{FF2B5EF4-FFF2-40B4-BE49-F238E27FC236}">
                <a16:creationId xmlns:a16="http://schemas.microsoft.com/office/drawing/2014/main" id="{7E197A71-B40F-0B1E-9C45-AEB8678B8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9AE42-50FC-11F7-F2BA-1268072308CB}"/>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285520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DEEF-76A1-6462-90B5-D31462DD7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A9596-B720-BD5B-3F39-5A509ABC1C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5D4AD-4596-4D08-4BA5-A03A914FB3ED}"/>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5" name="Footer Placeholder 4">
            <a:extLst>
              <a:ext uri="{FF2B5EF4-FFF2-40B4-BE49-F238E27FC236}">
                <a16:creationId xmlns:a16="http://schemas.microsoft.com/office/drawing/2014/main" id="{696E2AA6-75BE-B67E-7E23-B2C1701A4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05EE9-BA4B-DD57-A66D-01032D57961F}"/>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422392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4AE95-7856-FEEB-DB9B-BD54F3483F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3BF4EF-9B91-5165-5892-994435A7B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663B3-968D-93FF-FE91-0B38DDFECC4A}"/>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5" name="Footer Placeholder 4">
            <a:extLst>
              <a:ext uri="{FF2B5EF4-FFF2-40B4-BE49-F238E27FC236}">
                <a16:creationId xmlns:a16="http://schemas.microsoft.com/office/drawing/2014/main" id="{208C1670-2475-B0FF-D9F5-99C70532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7734A-DB35-DE18-EB1A-F770BCC5F0B9}"/>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86974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7959-9D62-8B91-14E0-684E970E9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1FFDD-E86D-6869-F1F6-C2EBF020E2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55802-767E-3082-5E21-F0CCAFAB10D2}"/>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5" name="Footer Placeholder 4">
            <a:extLst>
              <a:ext uri="{FF2B5EF4-FFF2-40B4-BE49-F238E27FC236}">
                <a16:creationId xmlns:a16="http://schemas.microsoft.com/office/drawing/2014/main" id="{3C734BA6-DE10-78DF-B574-2B0308127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35111-637F-3F38-29F1-B985749EDFB6}"/>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69744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9821-6739-C3B9-9EDC-996956FB3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46CEF8-5336-8735-42CB-AE9C91DE5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519A9-3821-8D9C-2F28-46A9A2BDF78B}"/>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5" name="Footer Placeholder 4">
            <a:extLst>
              <a:ext uri="{FF2B5EF4-FFF2-40B4-BE49-F238E27FC236}">
                <a16:creationId xmlns:a16="http://schemas.microsoft.com/office/drawing/2014/main" id="{C8D095C6-C775-A88E-5065-DA61AD0C1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3DC33-4A8F-F87C-69D8-7CC129F4A3E3}"/>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299494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9875-89DB-9A07-BF90-6F940B09B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F749F-4B5D-0543-2AAD-9A4CA71D1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29EE2A-9DF3-D1E3-EEA5-3C553ACAEC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6463A-6ABC-7B0D-C18D-E671F09217B5}"/>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6" name="Footer Placeholder 5">
            <a:extLst>
              <a:ext uri="{FF2B5EF4-FFF2-40B4-BE49-F238E27FC236}">
                <a16:creationId xmlns:a16="http://schemas.microsoft.com/office/drawing/2014/main" id="{4DB80FB0-AA63-090C-008D-DACD7FD7D1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3B1E8-B9FB-887F-D310-050CEF24B0C9}"/>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86694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B14D-37FC-D04A-6392-6EBB01AE46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7D8A0-2359-3361-9EBB-16D87B6E5C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1B2C2-1891-4F96-C85D-54899BE139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7AFFF-6D27-BB4A-333B-105AB99DC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032F0D-C4D6-8AB3-9910-FEEB6FBA7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DC0C5D-8B1D-775B-318C-515994B7287E}"/>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8" name="Footer Placeholder 7">
            <a:extLst>
              <a:ext uri="{FF2B5EF4-FFF2-40B4-BE49-F238E27FC236}">
                <a16:creationId xmlns:a16="http://schemas.microsoft.com/office/drawing/2014/main" id="{36B35893-030F-DBE7-3913-07D882329D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86609A-6CD0-CB73-9CBD-7C3D64ECC23F}"/>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415450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696E-1C54-69FB-77A7-A58406C119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E9794F-9E8E-FB6E-110D-A4FDC8EA3B1E}"/>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4" name="Footer Placeholder 3">
            <a:extLst>
              <a:ext uri="{FF2B5EF4-FFF2-40B4-BE49-F238E27FC236}">
                <a16:creationId xmlns:a16="http://schemas.microsoft.com/office/drawing/2014/main" id="{172CAD22-1E29-FC6A-FE1C-0B2356413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CADAB8-6109-73D8-2E39-C26F11B46D99}"/>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236370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D02B5-4791-C090-A3CF-33A857713155}"/>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3" name="Footer Placeholder 2">
            <a:extLst>
              <a:ext uri="{FF2B5EF4-FFF2-40B4-BE49-F238E27FC236}">
                <a16:creationId xmlns:a16="http://schemas.microsoft.com/office/drawing/2014/main" id="{A5EC93D8-0F96-7406-D32A-A228BBFD49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BD5C21-0B30-5749-FC04-176659473CE9}"/>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396339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DAD4-2D03-0E44-C47E-65A063B51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79B00-984E-8F05-83E3-411303456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48FA13-C0C0-6022-C84A-8267530A9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2A4C1-6DE2-209D-2450-13C47B2E9F8F}"/>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6" name="Footer Placeholder 5">
            <a:extLst>
              <a:ext uri="{FF2B5EF4-FFF2-40B4-BE49-F238E27FC236}">
                <a16:creationId xmlns:a16="http://schemas.microsoft.com/office/drawing/2014/main" id="{09457F02-816E-7879-61B9-FC5EA3035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65C6B7-9AD0-D275-BF90-C59A0B69913C}"/>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356490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6D3A-3058-2003-A450-488273124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FAD29-2459-7D1E-DE0E-A3C5DAC9B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B363B1-41FB-01FC-0E1E-DBB8EF2EE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FEC3E-51E2-0E80-82B5-B62F20C01510}"/>
              </a:ext>
            </a:extLst>
          </p:cNvPr>
          <p:cNvSpPr>
            <a:spLocks noGrp="1"/>
          </p:cNvSpPr>
          <p:nvPr>
            <p:ph type="dt" sz="half" idx="10"/>
          </p:nvPr>
        </p:nvSpPr>
        <p:spPr/>
        <p:txBody>
          <a:bodyPr/>
          <a:lstStyle/>
          <a:p>
            <a:fld id="{098B770B-1FCA-49D5-8EAC-23D711B4FD5E}" type="datetimeFigureOut">
              <a:rPr lang="en-US" smtClean="0"/>
              <a:t>8/22/2022</a:t>
            </a:fld>
            <a:endParaRPr lang="en-US"/>
          </a:p>
        </p:txBody>
      </p:sp>
      <p:sp>
        <p:nvSpPr>
          <p:cNvPr id="6" name="Footer Placeholder 5">
            <a:extLst>
              <a:ext uri="{FF2B5EF4-FFF2-40B4-BE49-F238E27FC236}">
                <a16:creationId xmlns:a16="http://schemas.microsoft.com/office/drawing/2014/main" id="{FF750878-60F6-AEAD-137D-513FE6696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31B7B-72EE-4ABB-43A2-F07B4F4C87C1}"/>
              </a:ext>
            </a:extLst>
          </p:cNvPr>
          <p:cNvSpPr>
            <a:spLocks noGrp="1"/>
          </p:cNvSpPr>
          <p:nvPr>
            <p:ph type="sldNum" sz="quarter" idx="12"/>
          </p:nvPr>
        </p:nvSpPr>
        <p:spPr/>
        <p:txBody>
          <a:bodyPr/>
          <a:lstStyle/>
          <a:p>
            <a:fld id="{DA8C67D6-197F-41BD-BD6D-950D829BF4B1}" type="slidenum">
              <a:rPr lang="en-US" smtClean="0"/>
              <a:t>‹#›</a:t>
            </a:fld>
            <a:endParaRPr lang="en-US"/>
          </a:p>
        </p:txBody>
      </p:sp>
    </p:spTree>
    <p:extLst>
      <p:ext uri="{BB962C8B-B14F-4D97-AF65-F5344CB8AC3E}">
        <p14:creationId xmlns:p14="http://schemas.microsoft.com/office/powerpoint/2010/main" val="10346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1A1AF1-16D0-FB1B-BFDC-96050B06B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7EF0D-4837-19E9-910B-6A3D8BDD2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49F6C-BF09-9AA9-D674-0650430E0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B770B-1FCA-49D5-8EAC-23D711B4FD5E}" type="datetimeFigureOut">
              <a:rPr lang="en-US" smtClean="0"/>
              <a:t>8/22/2022</a:t>
            </a:fld>
            <a:endParaRPr lang="en-US"/>
          </a:p>
        </p:txBody>
      </p:sp>
      <p:sp>
        <p:nvSpPr>
          <p:cNvPr id="5" name="Footer Placeholder 4">
            <a:extLst>
              <a:ext uri="{FF2B5EF4-FFF2-40B4-BE49-F238E27FC236}">
                <a16:creationId xmlns:a16="http://schemas.microsoft.com/office/drawing/2014/main" id="{5E8F6911-62BD-D235-A26D-3FCEA5522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3179C7-2A89-A302-8995-20F60F57D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C67D6-197F-41BD-BD6D-950D829BF4B1}" type="slidenum">
              <a:rPr lang="en-US" smtClean="0"/>
              <a:t>‹#›</a:t>
            </a:fld>
            <a:endParaRPr lang="en-US"/>
          </a:p>
        </p:txBody>
      </p:sp>
    </p:spTree>
    <p:extLst>
      <p:ext uri="{BB962C8B-B14F-4D97-AF65-F5344CB8AC3E}">
        <p14:creationId xmlns:p14="http://schemas.microsoft.com/office/powerpoint/2010/main" val="2808371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60LiQkfdz5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EC6-11A7-8E70-F0C3-EE037372BE4A}"/>
              </a:ext>
            </a:extLst>
          </p:cNvPr>
          <p:cNvSpPr>
            <a:spLocks noGrp="1"/>
          </p:cNvSpPr>
          <p:nvPr>
            <p:ph type="ctrTitle"/>
          </p:nvPr>
        </p:nvSpPr>
        <p:spPr/>
        <p:txBody>
          <a:bodyPr/>
          <a:lstStyle/>
          <a:p>
            <a:r>
              <a:rPr lang="en-US" dirty="0"/>
              <a:t>10 GHz Basics</a:t>
            </a:r>
          </a:p>
        </p:txBody>
      </p:sp>
      <p:sp>
        <p:nvSpPr>
          <p:cNvPr id="3" name="Subtitle 2">
            <a:extLst>
              <a:ext uri="{FF2B5EF4-FFF2-40B4-BE49-F238E27FC236}">
                <a16:creationId xmlns:a16="http://schemas.microsoft.com/office/drawing/2014/main" id="{AFBC0D5E-6CFA-1895-E301-BC12629BB2EE}"/>
              </a:ext>
            </a:extLst>
          </p:cNvPr>
          <p:cNvSpPr>
            <a:spLocks noGrp="1"/>
          </p:cNvSpPr>
          <p:nvPr>
            <p:ph type="subTitle" idx="1"/>
          </p:nvPr>
        </p:nvSpPr>
        <p:spPr/>
        <p:txBody>
          <a:bodyPr/>
          <a:lstStyle/>
          <a:p>
            <a:r>
              <a:rPr lang="en-US" dirty="0"/>
              <a:t>How to do it and how not to do it.</a:t>
            </a:r>
          </a:p>
          <a:p>
            <a:endParaRPr lang="en-US" dirty="0"/>
          </a:p>
          <a:p>
            <a:r>
              <a:rPr lang="en-US" dirty="0"/>
              <a:t>By N0EDV</a:t>
            </a:r>
          </a:p>
        </p:txBody>
      </p:sp>
    </p:spTree>
    <p:extLst>
      <p:ext uri="{BB962C8B-B14F-4D97-AF65-F5344CB8AC3E}">
        <p14:creationId xmlns:p14="http://schemas.microsoft.com/office/powerpoint/2010/main" val="428825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3E48-0B53-0836-C537-89C967D755BD}"/>
              </a:ext>
            </a:extLst>
          </p:cNvPr>
          <p:cNvSpPr>
            <a:spLocks noGrp="1"/>
          </p:cNvSpPr>
          <p:nvPr>
            <p:ph type="title"/>
          </p:nvPr>
        </p:nvSpPr>
        <p:spPr/>
        <p:txBody>
          <a:bodyPr/>
          <a:lstStyle/>
          <a:p>
            <a:r>
              <a:rPr lang="en-US" dirty="0"/>
              <a:t>What a great site looks like…</a:t>
            </a:r>
          </a:p>
        </p:txBody>
      </p:sp>
      <p:pic>
        <p:nvPicPr>
          <p:cNvPr id="5" name="Content Placeholder 4">
            <a:extLst>
              <a:ext uri="{FF2B5EF4-FFF2-40B4-BE49-F238E27FC236}">
                <a16:creationId xmlns:a16="http://schemas.microsoft.com/office/drawing/2014/main" id="{753DB447-A2E6-8B81-3F57-28F9595A13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1490" y="1825625"/>
            <a:ext cx="9878291" cy="4351338"/>
          </a:xfrm>
        </p:spPr>
      </p:pic>
    </p:spTree>
    <p:extLst>
      <p:ext uri="{BB962C8B-B14F-4D97-AF65-F5344CB8AC3E}">
        <p14:creationId xmlns:p14="http://schemas.microsoft.com/office/powerpoint/2010/main" val="105984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241B-250A-DFB9-202E-46D8D424CE90}"/>
              </a:ext>
            </a:extLst>
          </p:cNvPr>
          <p:cNvSpPr>
            <a:spLocks noGrp="1"/>
          </p:cNvSpPr>
          <p:nvPr>
            <p:ph type="title"/>
          </p:nvPr>
        </p:nvSpPr>
        <p:spPr/>
        <p:txBody>
          <a:bodyPr/>
          <a:lstStyle/>
          <a:p>
            <a:r>
              <a:rPr lang="en-US" dirty="0"/>
              <a:t>More things to make it easier…</a:t>
            </a:r>
          </a:p>
        </p:txBody>
      </p:sp>
      <p:sp>
        <p:nvSpPr>
          <p:cNvPr id="3" name="Content Placeholder 2">
            <a:extLst>
              <a:ext uri="{FF2B5EF4-FFF2-40B4-BE49-F238E27FC236}">
                <a16:creationId xmlns:a16="http://schemas.microsoft.com/office/drawing/2014/main" id="{B7038417-B625-10C4-7572-7C0E585CCAA3}"/>
              </a:ext>
            </a:extLst>
          </p:cNvPr>
          <p:cNvSpPr>
            <a:spLocks noGrp="1"/>
          </p:cNvSpPr>
          <p:nvPr>
            <p:ph idx="1"/>
          </p:nvPr>
        </p:nvSpPr>
        <p:spPr/>
        <p:txBody>
          <a:bodyPr/>
          <a:lstStyle/>
          <a:p>
            <a:r>
              <a:rPr lang="en-US" dirty="0"/>
              <a:t>Use an L.O. that is accurate and stable.  Most folks today use PLL oscillators that may be locked to GPS satellites for excellent accuracy and stability.</a:t>
            </a:r>
          </a:p>
          <a:p>
            <a:endParaRPr lang="en-US" dirty="0"/>
          </a:p>
        </p:txBody>
      </p:sp>
    </p:spTree>
    <p:extLst>
      <p:ext uri="{BB962C8B-B14F-4D97-AF65-F5344CB8AC3E}">
        <p14:creationId xmlns:p14="http://schemas.microsoft.com/office/powerpoint/2010/main" val="397791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C857-AC7D-302A-D8FA-6692EDC5A3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9E355E-CAEA-2CC9-1C2D-995B24B308DB}"/>
              </a:ext>
            </a:extLst>
          </p:cNvPr>
          <p:cNvSpPr>
            <a:spLocks noGrp="1"/>
          </p:cNvSpPr>
          <p:nvPr>
            <p:ph idx="1"/>
          </p:nvPr>
        </p:nvSpPr>
        <p:spPr/>
        <p:txBody>
          <a:bodyPr>
            <a:normAutofit fontScale="92500" lnSpcReduction="20000"/>
          </a:bodyPr>
          <a:lstStyle/>
          <a:p>
            <a:r>
              <a:rPr lang="en-US" dirty="0"/>
              <a:t>Using GPS locked L.O.s eliminates the uncertainty of the L. O. frequency.  In the old days, before PLL usage, you had to guess your frequency and try to compensate for frequency difference AND antenna azimuth at the same time to hopefully find the other guy.  MUCH easier if you BOTH know what frequency you are on as this means the only variable is antenna aiming.  Success rates vastly improve!</a:t>
            </a:r>
          </a:p>
          <a:p>
            <a:r>
              <a:rPr lang="en-US" dirty="0"/>
              <a:t>Use the best components you can find/afford.  RG-58 coax is useless at 10 GHz.  Loss is astronomical!  UT-141 hardline is vastly better.  HOWEVER, even so, keep lengths as short as possible.  I try to keep my runs between components less than 6 inches.</a:t>
            </a:r>
          </a:p>
          <a:p>
            <a:r>
              <a:rPr lang="en-US" dirty="0"/>
              <a:t>Antennas can be simple horns (less directive and less gain).  Most higher performance stations use converted dishes from the satellite TV systems such as DirecTV or Dish Networks.  A small horn can have a gain of 10 to 15 dB or so.  An 18 inch DirecTV dish has about 33 dB of gain.</a:t>
            </a:r>
          </a:p>
          <a:p>
            <a:endParaRPr lang="en-US" dirty="0"/>
          </a:p>
        </p:txBody>
      </p:sp>
    </p:spTree>
    <p:extLst>
      <p:ext uri="{BB962C8B-B14F-4D97-AF65-F5344CB8AC3E}">
        <p14:creationId xmlns:p14="http://schemas.microsoft.com/office/powerpoint/2010/main" val="297416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FB37-97E1-83C5-AE47-7345DFE9C39E}"/>
              </a:ext>
            </a:extLst>
          </p:cNvPr>
          <p:cNvSpPr>
            <a:spLocks noGrp="1"/>
          </p:cNvSpPr>
          <p:nvPr>
            <p:ph type="title"/>
          </p:nvPr>
        </p:nvSpPr>
        <p:spPr>
          <a:xfrm>
            <a:off x="838200" y="365126"/>
            <a:ext cx="10515600" cy="224810"/>
          </a:xfrm>
        </p:spPr>
        <p:txBody>
          <a:bodyPr>
            <a:normAutofit fontScale="90000"/>
          </a:bodyPr>
          <a:lstStyle/>
          <a:p>
            <a:endParaRPr lang="en-US" dirty="0"/>
          </a:p>
        </p:txBody>
      </p:sp>
      <p:pic>
        <p:nvPicPr>
          <p:cNvPr id="1026" name="Picture 2" descr="Horn Antenna">
            <a:extLst>
              <a:ext uri="{FF2B5EF4-FFF2-40B4-BE49-F238E27FC236}">
                <a16:creationId xmlns:a16="http://schemas.microsoft.com/office/drawing/2014/main" id="{94894E2E-ED63-EC23-3997-62F3FF8B31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657" y="1066275"/>
            <a:ext cx="4339897" cy="27196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0AC99D-247C-8947-A1DE-210DE10A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696" y="982123"/>
            <a:ext cx="4115415" cy="5487220"/>
          </a:xfrm>
          <a:prstGeom prst="rect">
            <a:avLst/>
          </a:prstGeom>
        </p:spPr>
      </p:pic>
    </p:spTree>
    <p:extLst>
      <p:ext uri="{BB962C8B-B14F-4D97-AF65-F5344CB8AC3E}">
        <p14:creationId xmlns:p14="http://schemas.microsoft.com/office/powerpoint/2010/main" val="92348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30E8-06A9-AE5F-2CE0-A7E5A172D2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C50787-1ED4-4C77-0EA8-32ED98185A82}"/>
              </a:ext>
            </a:extLst>
          </p:cNvPr>
          <p:cNvSpPr>
            <a:spLocks noGrp="1"/>
          </p:cNvSpPr>
          <p:nvPr>
            <p:ph idx="1"/>
          </p:nvPr>
        </p:nvSpPr>
        <p:spPr/>
        <p:txBody>
          <a:bodyPr/>
          <a:lstStyle/>
          <a:p>
            <a:r>
              <a:rPr lang="en-US" dirty="0"/>
              <a:t>So…with 3W at 10 GHz into a dish antenna, the ERP is in the neighborhood of 5-6 THOUSAND Watts!  It is not uncommon to communicate between a pair of 3W stations out to 400 Km (250 miles) even in mediocre conditions!  With enhancements (such as rain scatter), 800 Km is not unheard of.  Speaking of rain scatter, the following slide shows the expected range for stations using a rain cell as the scattering point.  As you can see, some pretty decent range is possible!</a:t>
            </a:r>
          </a:p>
        </p:txBody>
      </p:sp>
    </p:spTree>
    <p:extLst>
      <p:ext uri="{BB962C8B-B14F-4D97-AF65-F5344CB8AC3E}">
        <p14:creationId xmlns:p14="http://schemas.microsoft.com/office/powerpoint/2010/main" val="318221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77C3-37FD-EA7D-3C64-9048C9108F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F24ECD-A843-2618-35EF-5412D81BE847}"/>
              </a:ext>
            </a:extLst>
          </p:cNvPr>
          <p:cNvPicPr>
            <a:picLocks noGrp="1" noChangeAspect="1"/>
          </p:cNvPicPr>
          <p:nvPr>
            <p:ph idx="1"/>
          </p:nvPr>
        </p:nvPicPr>
        <p:blipFill>
          <a:blip r:embed="rId2"/>
          <a:stretch>
            <a:fillRect/>
          </a:stretch>
        </p:blipFill>
        <p:spPr>
          <a:xfrm>
            <a:off x="838200" y="540327"/>
            <a:ext cx="10515600" cy="6096000"/>
          </a:xfrm>
        </p:spPr>
      </p:pic>
    </p:spTree>
    <p:extLst>
      <p:ext uri="{BB962C8B-B14F-4D97-AF65-F5344CB8AC3E}">
        <p14:creationId xmlns:p14="http://schemas.microsoft.com/office/powerpoint/2010/main" val="939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DF70-4D82-FE2F-095F-9DA839DE4A81}"/>
              </a:ext>
            </a:extLst>
          </p:cNvPr>
          <p:cNvSpPr>
            <a:spLocks noGrp="1"/>
          </p:cNvSpPr>
          <p:nvPr>
            <p:ph type="title"/>
          </p:nvPr>
        </p:nvSpPr>
        <p:spPr/>
        <p:txBody>
          <a:bodyPr>
            <a:normAutofit/>
          </a:bodyPr>
          <a:lstStyle/>
          <a:p>
            <a:r>
              <a:rPr lang="en-US" sz="2400" dirty="0"/>
              <a:t>In fact, we have a few over-achievers out there like W8BYA in Fort Wayne, Indiana.  50 Grids worked from his home station!</a:t>
            </a:r>
          </a:p>
        </p:txBody>
      </p:sp>
      <p:pic>
        <p:nvPicPr>
          <p:cNvPr id="5" name="Content Placeholder 4">
            <a:extLst>
              <a:ext uri="{FF2B5EF4-FFF2-40B4-BE49-F238E27FC236}">
                <a16:creationId xmlns:a16="http://schemas.microsoft.com/office/drawing/2014/main" id="{6BF3B94E-8A6C-9D25-0CC5-C282EC86F0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9239" y="1378761"/>
            <a:ext cx="6781911" cy="4798202"/>
          </a:xfrm>
        </p:spPr>
      </p:pic>
    </p:spTree>
    <p:extLst>
      <p:ext uri="{BB962C8B-B14F-4D97-AF65-F5344CB8AC3E}">
        <p14:creationId xmlns:p14="http://schemas.microsoft.com/office/powerpoint/2010/main" val="225330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C0F7-3DE6-B6CB-AE5B-9A01039E6F02}"/>
              </a:ext>
            </a:extLst>
          </p:cNvPr>
          <p:cNvSpPr>
            <a:spLocks noGrp="1"/>
          </p:cNvSpPr>
          <p:nvPr>
            <p:ph type="title"/>
          </p:nvPr>
        </p:nvSpPr>
        <p:spPr/>
        <p:txBody>
          <a:bodyPr/>
          <a:lstStyle/>
          <a:p>
            <a:pPr algn="ctr"/>
            <a:r>
              <a:rPr lang="en-US" dirty="0"/>
              <a:t>My station</a:t>
            </a:r>
          </a:p>
        </p:txBody>
      </p:sp>
      <p:sp>
        <p:nvSpPr>
          <p:cNvPr id="3" name="Content Placeholder 2">
            <a:extLst>
              <a:ext uri="{FF2B5EF4-FFF2-40B4-BE49-F238E27FC236}">
                <a16:creationId xmlns:a16="http://schemas.microsoft.com/office/drawing/2014/main" id="{9DCB5833-6D07-B3A1-957B-BA519329FC25}"/>
              </a:ext>
            </a:extLst>
          </p:cNvPr>
          <p:cNvSpPr>
            <a:spLocks noGrp="1"/>
          </p:cNvSpPr>
          <p:nvPr>
            <p:ph idx="1"/>
          </p:nvPr>
        </p:nvSpPr>
        <p:spPr/>
        <p:txBody>
          <a:bodyPr/>
          <a:lstStyle/>
          <a:p>
            <a:r>
              <a:rPr lang="en-US" dirty="0"/>
              <a:t>I. F. Radio is </a:t>
            </a:r>
            <a:r>
              <a:rPr lang="en-US" dirty="0" err="1"/>
              <a:t>Yaesu</a:t>
            </a:r>
            <a:r>
              <a:rPr lang="en-US" dirty="0"/>
              <a:t> FT-817 modified for maximum output of 20mW.</a:t>
            </a:r>
          </a:p>
          <a:p>
            <a:r>
              <a:rPr lang="en-US" dirty="0"/>
              <a:t>Transverter is built from a basic </a:t>
            </a:r>
            <a:r>
              <a:rPr lang="en-US" dirty="0" err="1"/>
              <a:t>Downeast</a:t>
            </a:r>
            <a:r>
              <a:rPr lang="en-US" dirty="0"/>
              <a:t> Microwave 10 GHz transverter kit (10mW output).</a:t>
            </a:r>
          </a:p>
          <a:p>
            <a:r>
              <a:rPr lang="en-US" dirty="0"/>
              <a:t>Transverter drives a </a:t>
            </a:r>
            <a:r>
              <a:rPr lang="en-US" dirty="0" err="1"/>
              <a:t>Downeast</a:t>
            </a:r>
            <a:r>
              <a:rPr lang="en-US" dirty="0"/>
              <a:t> Microwave 3W amplifier.</a:t>
            </a:r>
          </a:p>
          <a:p>
            <a:r>
              <a:rPr lang="en-US" dirty="0"/>
              <a:t>T/R relay is an SMA RF relay.  Common goes to antenna, N.C. contact goes to transverter RX input, N. O. contact goes to amplifier output.</a:t>
            </a:r>
          </a:p>
        </p:txBody>
      </p:sp>
    </p:spTree>
    <p:extLst>
      <p:ext uri="{BB962C8B-B14F-4D97-AF65-F5344CB8AC3E}">
        <p14:creationId xmlns:p14="http://schemas.microsoft.com/office/powerpoint/2010/main" val="263055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60D2-7151-2043-B9FF-136AF0C2AA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E2D18DA-ECD8-21B7-E1AF-905188FB1D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554" y="365125"/>
            <a:ext cx="10146891" cy="6250017"/>
          </a:xfrm>
        </p:spPr>
      </p:pic>
    </p:spTree>
    <p:extLst>
      <p:ext uri="{BB962C8B-B14F-4D97-AF65-F5344CB8AC3E}">
        <p14:creationId xmlns:p14="http://schemas.microsoft.com/office/powerpoint/2010/main" val="1560630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DBB0-2EE7-AEB7-149F-324C44B970E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3B5EBE-DF06-0D55-CB20-E1B6D043C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811838"/>
          </a:xfrm>
        </p:spPr>
      </p:pic>
    </p:spTree>
    <p:extLst>
      <p:ext uri="{BB962C8B-B14F-4D97-AF65-F5344CB8AC3E}">
        <p14:creationId xmlns:p14="http://schemas.microsoft.com/office/powerpoint/2010/main" val="349194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8D1A-C6FC-CCFF-5CAC-18E8B0004998}"/>
              </a:ext>
            </a:extLst>
          </p:cNvPr>
          <p:cNvSpPr>
            <a:spLocks noGrp="1"/>
          </p:cNvSpPr>
          <p:nvPr>
            <p:ph type="title"/>
          </p:nvPr>
        </p:nvSpPr>
        <p:spPr/>
        <p:txBody>
          <a:bodyPr/>
          <a:lstStyle/>
          <a:p>
            <a:pPr algn="ctr"/>
            <a:r>
              <a:rPr lang="en-US" dirty="0"/>
              <a:t>What exactly are microwaves?</a:t>
            </a:r>
          </a:p>
        </p:txBody>
      </p:sp>
      <p:sp>
        <p:nvSpPr>
          <p:cNvPr id="3" name="Content Placeholder 2">
            <a:extLst>
              <a:ext uri="{FF2B5EF4-FFF2-40B4-BE49-F238E27FC236}">
                <a16:creationId xmlns:a16="http://schemas.microsoft.com/office/drawing/2014/main" id="{A6C6CEA3-0902-769D-CFC7-78BC7E61DD45}"/>
              </a:ext>
            </a:extLst>
          </p:cNvPr>
          <p:cNvSpPr>
            <a:spLocks noGrp="1"/>
          </p:cNvSpPr>
          <p:nvPr>
            <p:ph idx="1"/>
          </p:nvPr>
        </p:nvSpPr>
        <p:spPr/>
        <p:txBody>
          <a:bodyPr/>
          <a:lstStyle/>
          <a:p>
            <a:r>
              <a:rPr lang="en-US" dirty="0"/>
              <a:t>Most of you are familiar with the term “wavelength”…</a:t>
            </a:r>
          </a:p>
          <a:p>
            <a:r>
              <a:rPr lang="en-US" dirty="0"/>
              <a:t>Wavelength (in Meters) = 300/frequency (in MHz).</a:t>
            </a:r>
          </a:p>
          <a:p>
            <a:pPr lvl="1"/>
            <a:endParaRPr lang="en-US" dirty="0"/>
          </a:p>
          <a:p>
            <a:pPr lvl="1"/>
            <a:r>
              <a:rPr lang="en-US" dirty="0"/>
              <a:t>Examples:</a:t>
            </a:r>
          </a:p>
          <a:p>
            <a:pPr lvl="1"/>
            <a:r>
              <a:rPr lang="en-US" dirty="0"/>
              <a:t>For 28 MHz, the wavelength is 10.7 Meters (hence we call it 10M)</a:t>
            </a:r>
          </a:p>
          <a:p>
            <a:pPr lvl="1"/>
            <a:r>
              <a:rPr lang="en-US" dirty="0"/>
              <a:t>For 144 MHz, the wavelength is 2.1 Meters, or as we say, the 2M band.</a:t>
            </a:r>
          </a:p>
          <a:p>
            <a:pPr lvl="1"/>
            <a:endParaRPr lang="en-US" dirty="0"/>
          </a:p>
          <a:p>
            <a:pPr lvl="1"/>
            <a:r>
              <a:rPr lang="en-US" dirty="0"/>
              <a:t>Now let’s see about our 10 GHz band.  10 GHz is 10,000 </a:t>
            </a:r>
            <a:r>
              <a:rPr lang="en-US" dirty="0" err="1"/>
              <a:t>MHz.</a:t>
            </a:r>
            <a:r>
              <a:rPr lang="en-US" dirty="0"/>
              <a:t>  Therefore:</a:t>
            </a:r>
          </a:p>
          <a:p>
            <a:pPr lvl="1"/>
            <a:r>
              <a:rPr lang="en-US" dirty="0"/>
              <a:t>The wavelength is 0.03M.  Since we generally dislike using decimals to describe wavelength, we convert to centimeters, giving us the 3cm band!</a:t>
            </a:r>
          </a:p>
        </p:txBody>
      </p:sp>
    </p:spTree>
    <p:extLst>
      <p:ext uri="{BB962C8B-B14F-4D97-AF65-F5344CB8AC3E}">
        <p14:creationId xmlns:p14="http://schemas.microsoft.com/office/powerpoint/2010/main" val="246239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C613-8F19-9456-7112-A0A0A8F30F8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B2748C-9951-D9A1-69CC-3E4C50FFEE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365124"/>
            <a:ext cx="5098473" cy="6285057"/>
          </a:xfrm>
        </p:spPr>
      </p:pic>
    </p:spTree>
    <p:extLst>
      <p:ext uri="{BB962C8B-B14F-4D97-AF65-F5344CB8AC3E}">
        <p14:creationId xmlns:p14="http://schemas.microsoft.com/office/powerpoint/2010/main" val="234162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3C70-B7C7-3D29-D6F5-4F593D437F69}"/>
              </a:ext>
            </a:extLst>
          </p:cNvPr>
          <p:cNvSpPr>
            <a:spLocks noGrp="1"/>
          </p:cNvSpPr>
          <p:nvPr>
            <p:ph type="title"/>
          </p:nvPr>
        </p:nvSpPr>
        <p:spPr/>
        <p:txBody>
          <a:bodyPr/>
          <a:lstStyle/>
          <a:p>
            <a:r>
              <a:rPr lang="en-US" dirty="0"/>
              <a:t>Here’s a typical CW </a:t>
            </a:r>
            <a:r>
              <a:rPr lang="en-US" dirty="0" err="1"/>
              <a:t>rainscatter</a:t>
            </a:r>
            <a:r>
              <a:rPr lang="en-US" dirty="0"/>
              <a:t> contact…</a:t>
            </a:r>
          </a:p>
        </p:txBody>
      </p:sp>
      <p:sp>
        <p:nvSpPr>
          <p:cNvPr id="3" name="Content Placeholder 2">
            <a:extLst>
              <a:ext uri="{FF2B5EF4-FFF2-40B4-BE49-F238E27FC236}">
                <a16:creationId xmlns:a16="http://schemas.microsoft.com/office/drawing/2014/main" id="{B89980AE-BD6C-A020-2D21-C92FD5A0A003}"/>
              </a:ext>
            </a:extLst>
          </p:cNvPr>
          <p:cNvSpPr>
            <a:spLocks noGrp="1"/>
          </p:cNvSpPr>
          <p:nvPr>
            <p:ph idx="1"/>
          </p:nvPr>
        </p:nvSpPr>
        <p:spPr>
          <a:xfrm>
            <a:off x="838200" y="1825625"/>
            <a:ext cx="7033591" cy="679036"/>
          </a:xfrm>
        </p:spPr>
        <p:txBody>
          <a:bodyPr/>
          <a:lstStyle/>
          <a:p>
            <a:r>
              <a:rPr lang="en-US" dirty="0">
                <a:hlinkClick r:id="rId2"/>
              </a:rPr>
              <a:t>My first 10ghz </a:t>
            </a:r>
            <a:r>
              <a:rPr lang="en-US" dirty="0" err="1">
                <a:hlinkClick r:id="rId2"/>
              </a:rPr>
              <a:t>rainscatter</a:t>
            </a:r>
            <a:r>
              <a:rPr lang="en-US" dirty="0">
                <a:hlinkClick r:id="rId2"/>
              </a:rPr>
              <a:t> contact! - YouTube</a:t>
            </a:r>
            <a:endParaRPr lang="en-US" dirty="0"/>
          </a:p>
        </p:txBody>
      </p:sp>
    </p:spTree>
    <p:extLst>
      <p:ext uri="{BB962C8B-B14F-4D97-AF65-F5344CB8AC3E}">
        <p14:creationId xmlns:p14="http://schemas.microsoft.com/office/powerpoint/2010/main" val="247420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8229-CBC2-F3D1-5E4E-DACAE5A7BAD2}"/>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786E5999-9A4B-7BF0-62B7-38E4093B85CB}"/>
              </a:ext>
            </a:extLst>
          </p:cNvPr>
          <p:cNvSpPr>
            <a:spLocks noGrp="1"/>
          </p:cNvSpPr>
          <p:nvPr>
            <p:ph idx="1"/>
          </p:nvPr>
        </p:nvSpPr>
        <p:spPr/>
        <p:txBody>
          <a:bodyPr/>
          <a:lstStyle/>
          <a:p>
            <a:pPr algn="ctr"/>
            <a:r>
              <a:rPr lang="en-US" dirty="0"/>
              <a:t>NONE?</a:t>
            </a:r>
          </a:p>
          <a:p>
            <a:pPr algn="ctr"/>
            <a:endParaRPr lang="en-US" dirty="0"/>
          </a:p>
          <a:p>
            <a:pPr algn="ctr"/>
            <a:r>
              <a:rPr lang="en-US" dirty="0"/>
              <a:t>Good!</a:t>
            </a:r>
          </a:p>
          <a:p>
            <a:pPr algn="ctr"/>
            <a:endParaRPr lang="en-US" dirty="0"/>
          </a:p>
          <a:p>
            <a:pPr algn="ctr"/>
            <a:r>
              <a:rPr lang="en-US" dirty="0"/>
              <a:t>Just kidding, ask away!</a:t>
            </a:r>
          </a:p>
        </p:txBody>
      </p:sp>
    </p:spTree>
    <p:extLst>
      <p:ext uri="{BB962C8B-B14F-4D97-AF65-F5344CB8AC3E}">
        <p14:creationId xmlns:p14="http://schemas.microsoft.com/office/powerpoint/2010/main" val="123443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852C-032D-4960-B034-F85BBDB4A4D8}"/>
              </a:ext>
            </a:extLst>
          </p:cNvPr>
          <p:cNvSpPr>
            <a:spLocks noGrp="1"/>
          </p:cNvSpPr>
          <p:nvPr>
            <p:ph type="title"/>
          </p:nvPr>
        </p:nvSpPr>
        <p:spPr/>
        <p:txBody>
          <a:bodyPr/>
          <a:lstStyle/>
          <a:p>
            <a:pPr algn="ctr"/>
            <a:r>
              <a:rPr lang="en-US" dirty="0"/>
              <a:t>Let’s do a little comparison…</a:t>
            </a:r>
          </a:p>
        </p:txBody>
      </p:sp>
      <p:sp>
        <p:nvSpPr>
          <p:cNvPr id="3" name="Content Placeholder 2">
            <a:extLst>
              <a:ext uri="{FF2B5EF4-FFF2-40B4-BE49-F238E27FC236}">
                <a16:creationId xmlns:a16="http://schemas.microsoft.com/office/drawing/2014/main" id="{CE45DE49-8753-3EB8-BF40-1383F2C15C11}"/>
              </a:ext>
            </a:extLst>
          </p:cNvPr>
          <p:cNvSpPr>
            <a:spLocks noGrp="1"/>
          </p:cNvSpPr>
          <p:nvPr>
            <p:ph idx="1"/>
          </p:nvPr>
        </p:nvSpPr>
        <p:spPr/>
        <p:txBody>
          <a:bodyPr/>
          <a:lstStyle/>
          <a:p>
            <a:r>
              <a:rPr lang="en-US" dirty="0"/>
              <a:t>When building antennas, we use a simplified formula to figure out how long to cut an element to ¼ of a wavelength (in Ft.) using the formula:</a:t>
            </a:r>
          </a:p>
          <a:p>
            <a:pPr algn="ctr"/>
            <a:r>
              <a:rPr lang="en-US" dirty="0"/>
              <a:t>234/frequency (in MHz)</a:t>
            </a:r>
          </a:p>
          <a:p>
            <a:pPr algn="ctr"/>
            <a:endParaRPr lang="en-US" dirty="0"/>
          </a:p>
          <a:p>
            <a:r>
              <a:rPr lang="en-US" dirty="0"/>
              <a:t>So, at 28 MHz, it’s 8.36 Ft.</a:t>
            </a:r>
          </a:p>
          <a:p>
            <a:r>
              <a:rPr lang="en-US" dirty="0"/>
              <a:t>At 144 MHz, it’s 1.63 Ft. (19.5 Inches)</a:t>
            </a:r>
          </a:p>
          <a:p>
            <a:r>
              <a:rPr lang="en-US" dirty="0"/>
              <a:t>And at 10 GHz (10,000 MHz), it’s 0.0234 Ft. or 0.281 Inches!</a:t>
            </a:r>
          </a:p>
        </p:txBody>
      </p:sp>
    </p:spTree>
    <p:extLst>
      <p:ext uri="{BB962C8B-B14F-4D97-AF65-F5344CB8AC3E}">
        <p14:creationId xmlns:p14="http://schemas.microsoft.com/office/powerpoint/2010/main" val="195392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8634-390B-275A-25E6-47FC6D2A3CF8}"/>
              </a:ext>
            </a:extLst>
          </p:cNvPr>
          <p:cNvSpPr>
            <a:spLocks noGrp="1"/>
          </p:cNvSpPr>
          <p:nvPr>
            <p:ph type="title"/>
          </p:nvPr>
        </p:nvSpPr>
        <p:spPr/>
        <p:txBody>
          <a:bodyPr/>
          <a:lstStyle/>
          <a:p>
            <a:pPr algn="ctr"/>
            <a:r>
              <a:rPr lang="en-US" dirty="0"/>
              <a:t>BLOCK DIAGRAM</a:t>
            </a:r>
            <a:br>
              <a:rPr lang="en-US" dirty="0"/>
            </a:br>
            <a:r>
              <a:rPr lang="en-US" dirty="0"/>
              <a:t>of a typical Transverter System</a:t>
            </a:r>
          </a:p>
        </p:txBody>
      </p:sp>
      <p:pic>
        <p:nvPicPr>
          <p:cNvPr id="5" name="Content Placeholder 4">
            <a:extLst>
              <a:ext uri="{FF2B5EF4-FFF2-40B4-BE49-F238E27FC236}">
                <a16:creationId xmlns:a16="http://schemas.microsoft.com/office/drawing/2014/main" id="{40EACF7C-0976-F370-81EB-9D0DECD255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5" y="1825625"/>
            <a:ext cx="8866910" cy="4351338"/>
          </a:xfrm>
        </p:spPr>
      </p:pic>
    </p:spTree>
    <p:extLst>
      <p:ext uri="{BB962C8B-B14F-4D97-AF65-F5344CB8AC3E}">
        <p14:creationId xmlns:p14="http://schemas.microsoft.com/office/powerpoint/2010/main" val="316114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2C75-A021-7145-4208-6125A26DDCB9}"/>
              </a:ext>
            </a:extLst>
          </p:cNvPr>
          <p:cNvSpPr>
            <a:spLocks noGrp="1"/>
          </p:cNvSpPr>
          <p:nvPr>
            <p:ph type="title"/>
          </p:nvPr>
        </p:nvSpPr>
        <p:spPr/>
        <p:txBody>
          <a:bodyPr/>
          <a:lstStyle/>
          <a:p>
            <a:pPr algn="ctr"/>
            <a:r>
              <a:rPr lang="en-US" dirty="0"/>
              <a:t>What’s a “Transverter”?</a:t>
            </a:r>
          </a:p>
        </p:txBody>
      </p:sp>
      <p:sp>
        <p:nvSpPr>
          <p:cNvPr id="3" name="Content Placeholder 2">
            <a:extLst>
              <a:ext uri="{FF2B5EF4-FFF2-40B4-BE49-F238E27FC236}">
                <a16:creationId xmlns:a16="http://schemas.microsoft.com/office/drawing/2014/main" id="{A375E8C9-0725-1F1E-E9CD-48F432F7E7BE}"/>
              </a:ext>
            </a:extLst>
          </p:cNvPr>
          <p:cNvSpPr>
            <a:spLocks noGrp="1"/>
          </p:cNvSpPr>
          <p:nvPr>
            <p:ph idx="1"/>
          </p:nvPr>
        </p:nvSpPr>
        <p:spPr/>
        <p:txBody>
          <a:bodyPr/>
          <a:lstStyle/>
          <a:p>
            <a:r>
              <a:rPr lang="en-US" dirty="0"/>
              <a:t>In simple terms, it is simply a device that converts one set of frequencies to another set of frequencies!  For example, if you have a 2M radio and you want to get on the 10 GHz band, during transmit, you convert the 144 MHz signal to 10,368 MHz and send it out to the antenna.  During receive, the signals coming in to the antenna at 10,368 MHz are converted to 144 MHz so your 2M radio can detect them.  It really IS that simple!</a:t>
            </a:r>
          </a:p>
        </p:txBody>
      </p:sp>
    </p:spTree>
    <p:extLst>
      <p:ext uri="{BB962C8B-B14F-4D97-AF65-F5344CB8AC3E}">
        <p14:creationId xmlns:p14="http://schemas.microsoft.com/office/powerpoint/2010/main" val="342778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83B3-CD8F-517A-B328-07977C5A855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B0FC0B-8DCC-BC7A-8A5C-B4B71512753D}"/>
              </a:ext>
            </a:extLst>
          </p:cNvPr>
          <p:cNvPicPr>
            <a:picLocks noGrp="1" noChangeAspect="1"/>
          </p:cNvPicPr>
          <p:nvPr>
            <p:ph idx="1"/>
          </p:nvPr>
        </p:nvPicPr>
        <p:blipFill>
          <a:blip r:embed="rId2"/>
          <a:stretch>
            <a:fillRect/>
          </a:stretch>
        </p:blipFill>
        <p:spPr>
          <a:xfrm>
            <a:off x="832681" y="887897"/>
            <a:ext cx="10515599" cy="5459894"/>
          </a:xfrm>
        </p:spPr>
      </p:pic>
    </p:spTree>
    <p:extLst>
      <p:ext uri="{BB962C8B-B14F-4D97-AF65-F5344CB8AC3E}">
        <p14:creationId xmlns:p14="http://schemas.microsoft.com/office/powerpoint/2010/main" val="178170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4C45-8144-7B55-7A39-3AFA7308B7A2}"/>
              </a:ext>
            </a:extLst>
          </p:cNvPr>
          <p:cNvSpPr>
            <a:spLocks noGrp="1"/>
          </p:cNvSpPr>
          <p:nvPr>
            <p:ph type="title"/>
          </p:nvPr>
        </p:nvSpPr>
        <p:spPr/>
        <p:txBody>
          <a:bodyPr/>
          <a:lstStyle/>
          <a:p>
            <a:pPr algn="ctr"/>
            <a:r>
              <a:rPr lang="en-US" dirty="0"/>
              <a:t>How it Works</a:t>
            </a:r>
            <a:br>
              <a:rPr lang="en-US" dirty="0"/>
            </a:br>
            <a:r>
              <a:rPr lang="en-US" dirty="0"/>
              <a:t>(in a nutshell)</a:t>
            </a:r>
          </a:p>
        </p:txBody>
      </p:sp>
      <p:sp>
        <p:nvSpPr>
          <p:cNvPr id="3" name="Content Placeholder 2">
            <a:extLst>
              <a:ext uri="{FF2B5EF4-FFF2-40B4-BE49-F238E27FC236}">
                <a16:creationId xmlns:a16="http://schemas.microsoft.com/office/drawing/2014/main" id="{4AFC97AB-5670-57C1-3B48-63105A7D429C}"/>
              </a:ext>
            </a:extLst>
          </p:cNvPr>
          <p:cNvSpPr>
            <a:spLocks noGrp="1"/>
          </p:cNvSpPr>
          <p:nvPr>
            <p:ph idx="1"/>
          </p:nvPr>
        </p:nvSpPr>
        <p:spPr/>
        <p:txBody>
          <a:bodyPr>
            <a:normAutofit lnSpcReduction="10000"/>
          </a:bodyPr>
          <a:lstStyle/>
          <a:p>
            <a:r>
              <a:rPr lang="en-US" dirty="0"/>
              <a:t>1.  Connect all the pieces together properly.  Don’t forget to connect everything!</a:t>
            </a:r>
          </a:p>
          <a:p>
            <a:r>
              <a:rPr lang="en-US" dirty="0"/>
              <a:t>2.  Power it up.</a:t>
            </a:r>
          </a:p>
          <a:p>
            <a:r>
              <a:rPr lang="en-US" dirty="0"/>
              <a:t>3.  Coordinate with far end via cellphone (voice, text).</a:t>
            </a:r>
          </a:p>
          <a:p>
            <a:r>
              <a:rPr lang="en-US" dirty="0"/>
              <a:t>4.  Figure out antenna azimuths for each end and relay that info to far end station.</a:t>
            </a:r>
          </a:p>
          <a:p>
            <a:r>
              <a:rPr lang="en-US" dirty="0"/>
              <a:t>5.  One end sends 1 minute of CW </a:t>
            </a:r>
            <a:r>
              <a:rPr lang="en-US" dirty="0" err="1"/>
              <a:t>dits</a:t>
            </a:r>
            <a:r>
              <a:rPr lang="en-US" dirty="0"/>
              <a:t> or dahs so far end can zero in their antenna to peak RX.  Far end now sends 1 minute of CW </a:t>
            </a:r>
            <a:r>
              <a:rPr lang="en-US" dirty="0" err="1"/>
              <a:t>dits</a:t>
            </a:r>
            <a:r>
              <a:rPr lang="en-US" dirty="0"/>
              <a:t> or dahs so you can peak your antenna.  Make the QSO (CW/SSB/FM) and log it!</a:t>
            </a:r>
          </a:p>
          <a:p>
            <a:endParaRPr lang="en-US" dirty="0"/>
          </a:p>
        </p:txBody>
      </p:sp>
    </p:spTree>
    <p:extLst>
      <p:ext uri="{BB962C8B-B14F-4D97-AF65-F5344CB8AC3E}">
        <p14:creationId xmlns:p14="http://schemas.microsoft.com/office/powerpoint/2010/main" val="146290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9730-4ABE-8B24-2097-631281EA63D3}"/>
              </a:ext>
            </a:extLst>
          </p:cNvPr>
          <p:cNvSpPr>
            <a:spLocks noGrp="1"/>
          </p:cNvSpPr>
          <p:nvPr>
            <p:ph type="title"/>
          </p:nvPr>
        </p:nvSpPr>
        <p:spPr/>
        <p:txBody>
          <a:bodyPr/>
          <a:lstStyle/>
          <a:p>
            <a:pPr algn="ctr"/>
            <a:r>
              <a:rPr lang="en-US" dirty="0"/>
              <a:t>Things to make it go smooth</a:t>
            </a:r>
          </a:p>
        </p:txBody>
      </p:sp>
      <p:sp>
        <p:nvSpPr>
          <p:cNvPr id="3" name="Content Placeholder 2">
            <a:extLst>
              <a:ext uri="{FF2B5EF4-FFF2-40B4-BE49-F238E27FC236}">
                <a16:creationId xmlns:a16="http://schemas.microsoft.com/office/drawing/2014/main" id="{819F2BED-09B8-02A0-D153-726C254FEC51}"/>
              </a:ext>
            </a:extLst>
          </p:cNvPr>
          <p:cNvSpPr>
            <a:spLocks noGrp="1"/>
          </p:cNvSpPr>
          <p:nvPr>
            <p:ph idx="1"/>
          </p:nvPr>
        </p:nvSpPr>
        <p:spPr/>
        <p:txBody>
          <a:bodyPr>
            <a:normAutofit/>
          </a:bodyPr>
          <a:lstStyle/>
          <a:p>
            <a:r>
              <a:rPr lang="en-US" dirty="0"/>
              <a:t>Find portable locations that have unobstructed views to the horizon in the desired direction (azimuth).  It does not have to be a perfect line of sight between stations.  The goal is to have at least one mile between your antenna and the first “obstruction”.  When operating from the side of the road, soybean field is good, corn is not.  Your signal will be above the soybeans, but hard to clear corn that is 6 to 8 feet tall.</a:t>
            </a:r>
          </a:p>
          <a:p>
            <a:endParaRPr lang="en-US" dirty="0"/>
          </a:p>
        </p:txBody>
      </p:sp>
    </p:spTree>
    <p:extLst>
      <p:ext uri="{BB962C8B-B14F-4D97-AF65-F5344CB8AC3E}">
        <p14:creationId xmlns:p14="http://schemas.microsoft.com/office/powerpoint/2010/main" val="277574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6D3D-DE8B-7A58-CADD-189741977621}"/>
              </a:ext>
            </a:extLst>
          </p:cNvPr>
          <p:cNvSpPr>
            <a:spLocks noGrp="1"/>
          </p:cNvSpPr>
          <p:nvPr>
            <p:ph type="title"/>
          </p:nvPr>
        </p:nvSpPr>
        <p:spPr/>
        <p:txBody>
          <a:bodyPr/>
          <a:lstStyle/>
          <a:p>
            <a:r>
              <a:rPr lang="en-US" dirty="0"/>
              <a:t>What a marginal site looks like…</a:t>
            </a:r>
          </a:p>
        </p:txBody>
      </p:sp>
      <p:pic>
        <p:nvPicPr>
          <p:cNvPr id="5" name="Content Placeholder 4">
            <a:extLst>
              <a:ext uri="{FF2B5EF4-FFF2-40B4-BE49-F238E27FC236}">
                <a16:creationId xmlns:a16="http://schemas.microsoft.com/office/drawing/2014/main" id="{CFAE3C1A-CC0D-3702-EAA3-7AE342AC25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509" y="1825625"/>
            <a:ext cx="10002982" cy="4351338"/>
          </a:xfrm>
        </p:spPr>
      </p:pic>
    </p:spTree>
    <p:extLst>
      <p:ext uri="{BB962C8B-B14F-4D97-AF65-F5344CB8AC3E}">
        <p14:creationId xmlns:p14="http://schemas.microsoft.com/office/powerpoint/2010/main" val="2107212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12135</TotalTime>
  <Words>996</Words>
  <Application>Microsoft Office PowerPoint</Application>
  <PresentationFormat>Widescreen</PresentationFormat>
  <Paragraphs>54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10 GHz Basics</vt:lpstr>
      <vt:lpstr>What exactly are microwaves?</vt:lpstr>
      <vt:lpstr>Let’s do a little comparison…</vt:lpstr>
      <vt:lpstr>BLOCK DIAGRAM of a typical Transverter System</vt:lpstr>
      <vt:lpstr>What’s a “Transverter”?</vt:lpstr>
      <vt:lpstr>PowerPoint Presentation</vt:lpstr>
      <vt:lpstr>How it Works (in a nutshell)</vt:lpstr>
      <vt:lpstr>Things to make it go smooth</vt:lpstr>
      <vt:lpstr>What a marginal site looks like…</vt:lpstr>
      <vt:lpstr>What a great site looks like…</vt:lpstr>
      <vt:lpstr>More things to make it easier…</vt:lpstr>
      <vt:lpstr>PowerPoint Presentation</vt:lpstr>
      <vt:lpstr>PowerPoint Presentation</vt:lpstr>
      <vt:lpstr>PowerPoint Presentation</vt:lpstr>
      <vt:lpstr>PowerPoint Presentation</vt:lpstr>
      <vt:lpstr>In fact, we have a few over-achievers out there like W8BYA in Fort Wayne, Indiana.  50 Grids worked from his home station!</vt:lpstr>
      <vt:lpstr>My station</vt:lpstr>
      <vt:lpstr>PowerPoint Presentation</vt:lpstr>
      <vt:lpstr>PowerPoint Presentation</vt:lpstr>
      <vt:lpstr>PowerPoint Presentation</vt:lpstr>
      <vt:lpstr>Here’s a typical CW rainscatter contact…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GHz Basics</dc:title>
  <dc:creator>Scott Littfin</dc:creator>
  <cp:lastModifiedBy>Scott Littfin</cp:lastModifiedBy>
  <cp:revision>9</cp:revision>
  <dcterms:created xsi:type="dcterms:W3CDTF">2022-06-29T23:30:32Z</dcterms:created>
  <dcterms:modified xsi:type="dcterms:W3CDTF">2022-08-22T13:09:17Z</dcterms:modified>
</cp:coreProperties>
</file>